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305" r:id="rId5"/>
    <p:sldId id="301" r:id="rId6"/>
    <p:sldId id="300" r:id="rId7"/>
    <p:sldId id="304" r:id="rId8"/>
    <p:sldId id="302" r:id="rId9"/>
    <p:sldId id="299" r:id="rId10"/>
    <p:sldId id="303" r:id="rId11"/>
    <p:sldId id="306" r:id="rId12"/>
    <p:sldId id="307" r:id="rId13"/>
    <p:sldId id="308" r:id="rId14"/>
    <p:sldId id="309" r:id="rId15"/>
    <p:sldId id="310" r:id="rId16"/>
    <p:sldId id="311" r:id="rId17"/>
    <p:sldId id="297" r:id="rId18"/>
    <p:sldId id="298" r:id="rId19"/>
  </p:sldIdLst>
  <p:sldSz cx="9144000" cy="6858000" type="screen4x3"/>
  <p:notesSz cx="6797675" cy="9926638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99CCFF"/>
    <a:srgbClr val="BDDEFF"/>
    <a:srgbClr val="6699FF"/>
    <a:srgbClr val="2D5EC1"/>
    <a:srgbClr val="3166CF"/>
    <a:srgbClr val="3E6FD2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86325" autoAdjust="0"/>
  </p:normalViewPr>
  <p:slideViewPr>
    <p:cSldViewPr>
      <p:cViewPr varScale="1">
        <p:scale>
          <a:sx n="61" d="100"/>
          <a:sy n="61" d="100"/>
        </p:scale>
        <p:origin x="93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51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892E18-F6A0-4A8A-8308-6FC9861D1E97}" type="doc">
      <dgm:prSet loTypeId="urn:microsoft.com/office/officeart/2005/8/layout/gear1" loCatId="process" qsTypeId="urn:microsoft.com/office/officeart/2005/8/quickstyle/simple1" qsCatId="simple" csTypeId="urn:microsoft.com/office/officeart/2005/8/colors/colorful4" csCatId="colorful" phldr="1"/>
      <dgm:spPr/>
    </dgm:pt>
    <dgm:pt modelId="{A5E228BD-3ADE-4797-8E8A-7E7DA376185E}">
      <dgm:prSet phldrT="[Text]"/>
      <dgm:spPr>
        <a:solidFill>
          <a:srgbClr val="6699FF"/>
        </a:solidFill>
      </dgm:spPr>
      <dgm:t>
        <a:bodyPr/>
        <a:lstStyle/>
        <a:p>
          <a:endParaRPr lang="fr-CH" smtClean="0"/>
        </a:p>
        <a:p>
          <a:endParaRPr lang="en-GB"/>
        </a:p>
      </dgm:t>
    </dgm:pt>
    <dgm:pt modelId="{81CF1965-0AEE-4BF8-9DD8-1FFC97C8BADD}" type="parTrans" cxnId="{729B2E1C-68B4-4A53-B971-F48A56EC3C94}">
      <dgm:prSet/>
      <dgm:spPr/>
      <dgm:t>
        <a:bodyPr/>
        <a:lstStyle/>
        <a:p>
          <a:endParaRPr lang="en-GB"/>
        </a:p>
      </dgm:t>
    </dgm:pt>
    <dgm:pt modelId="{B58F6359-38E6-42B6-9C31-96C25AB9AF9F}" type="sibTrans" cxnId="{729B2E1C-68B4-4A53-B971-F48A56EC3C94}">
      <dgm:prSet/>
      <dgm:spPr>
        <a:solidFill>
          <a:srgbClr val="6699FF"/>
        </a:solidFill>
      </dgm:spPr>
      <dgm:t>
        <a:bodyPr/>
        <a:lstStyle/>
        <a:p>
          <a:endParaRPr lang="en-GB"/>
        </a:p>
      </dgm:t>
    </dgm:pt>
    <dgm:pt modelId="{874543D3-2F80-41EC-80A3-CCDB44E7B10D}">
      <dgm:prSet phldrT="[Text]"/>
      <dgm:spPr/>
      <dgm:t>
        <a:bodyPr/>
        <a:lstStyle/>
        <a:p>
          <a:endParaRPr lang="fr-CH" smtClean="0"/>
        </a:p>
        <a:p>
          <a:endParaRPr lang="en-GB"/>
        </a:p>
      </dgm:t>
    </dgm:pt>
    <dgm:pt modelId="{2D473413-7D1C-467C-BA92-F4BFFA160898}" type="parTrans" cxnId="{C0865A72-7C9E-403D-A9F8-55060DF47DBE}">
      <dgm:prSet/>
      <dgm:spPr/>
      <dgm:t>
        <a:bodyPr/>
        <a:lstStyle/>
        <a:p>
          <a:endParaRPr lang="en-GB"/>
        </a:p>
      </dgm:t>
    </dgm:pt>
    <dgm:pt modelId="{85DE6805-1522-493E-8E88-A2BE957EB800}" type="sibTrans" cxnId="{C0865A72-7C9E-403D-A9F8-55060DF47DBE}">
      <dgm:prSet/>
      <dgm:spPr/>
      <dgm:t>
        <a:bodyPr/>
        <a:lstStyle/>
        <a:p>
          <a:endParaRPr lang="en-GB"/>
        </a:p>
      </dgm:t>
    </dgm:pt>
    <dgm:pt modelId="{A3CF41EE-77F2-4490-9AD8-8B4002F1D54A}">
      <dgm:prSet phldrT="[Text]"/>
      <dgm:spPr/>
      <dgm:t>
        <a:bodyPr/>
        <a:lstStyle/>
        <a:p>
          <a:endParaRPr lang="fr-CH" smtClean="0"/>
        </a:p>
        <a:p>
          <a:endParaRPr lang="en-GB"/>
        </a:p>
      </dgm:t>
    </dgm:pt>
    <dgm:pt modelId="{0F883631-1F87-4E20-9C43-EDB3CDA44DF4}" type="parTrans" cxnId="{FE3C6EAB-B055-458C-9484-5F0EBE88BECD}">
      <dgm:prSet/>
      <dgm:spPr/>
      <dgm:t>
        <a:bodyPr/>
        <a:lstStyle/>
        <a:p>
          <a:endParaRPr lang="en-GB"/>
        </a:p>
      </dgm:t>
    </dgm:pt>
    <dgm:pt modelId="{74A00549-45C2-4D9F-9127-3EE69A270A93}" type="sibTrans" cxnId="{FE3C6EAB-B055-458C-9484-5F0EBE88BECD}">
      <dgm:prSet/>
      <dgm:spPr/>
      <dgm:t>
        <a:bodyPr/>
        <a:lstStyle/>
        <a:p>
          <a:endParaRPr lang="en-GB"/>
        </a:p>
      </dgm:t>
    </dgm:pt>
    <dgm:pt modelId="{29DBAB7D-7E59-48E9-94B4-2A5585F83465}" type="pres">
      <dgm:prSet presAssocID="{D0892E18-F6A0-4A8A-8308-6FC9861D1E9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2B87540-0277-419B-9A28-EACEFA4EFC51}" type="pres">
      <dgm:prSet presAssocID="{A5E228BD-3ADE-4797-8E8A-7E7DA376185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57364C-CB6C-4F58-8FC7-8F5F3100650D}" type="pres">
      <dgm:prSet presAssocID="{A5E228BD-3ADE-4797-8E8A-7E7DA376185E}" presName="gear1srcNode" presStyleLbl="node1" presStyleIdx="0" presStyleCnt="3"/>
      <dgm:spPr/>
      <dgm:t>
        <a:bodyPr/>
        <a:lstStyle/>
        <a:p>
          <a:endParaRPr lang="en-US"/>
        </a:p>
      </dgm:t>
    </dgm:pt>
    <dgm:pt modelId="{9ED9BB2E-D852-43DE-898D-DE84D879E6BA}" type="pres">
      <dgm:prSet presAssocID="{A5E228BD-3ADE-4797-8E8A-7E7DA376185E}" presName="gear1dstNode" presStyleLbl="node1" presStyleIdx="0" presStyleCnt="3"/>
      <dgm:spPr/>
      <dgm:t>
        <a:bodyPr/>
        <a:lstStyle/>
        <a:p>
          <a:endParaRPr lang="en-US"/>
        </a:p>
      </dgm:t>
    </dgm:pt>
    <dgm:pt modelId="{D1382488-618D-48D3-A5CE-481BE153DA65}" type="pres">
      <dgm:prSet presAssocID="{874543D3-2F80-41EC-80A3-CCDB44E7B10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6303-0A42-4E5B-81F3-55FE235F2F99}" type="pres">
      <dgm:prSet presAssocID="{874543D3-2F80-41EC-80A3-CCDB44E7B10D}" presName="gear2srcNode" presStyleLbl="node1" presStyleIdx="1" presStyleCnt="3"/>
      <dgm:spPr/>
      <dgm:t>
        <a:bodyPr/>
        <a:lstStyle/>
        <a:p>
          <a:endParaRPr lang="en-US"/>
        </a:p>
      </dgm:t>
    </dgm:pt>
    <dgm:pt modelId="{170DD17F-79C7-46C5-AA47-5C130405201C}" type="pres">
      <dgm:prSet presAssocID="{874543D3-2F80-41EC-80A3-CCDB44E7B10D}" presName="gear2dstNode" presStyleLbl="node1" presStyleIdx="1" presStyleCnt="3"/>
      <dgm:spPr/>
      <dgm:t>
        <a:bodyPr/>
        <a:lstStyle/>
        <a:p>
          <a:endParaRPr lang="en-US"/>
        </a:p>
      </dgm:t>
    </dgm:pt>
    <dgm:pt modelId="{C3CBAF2B-F1EE-49CB-BCC4-2BCEE32BCDCF}" type="pres">
      <dgm:prSet presAssocID="{A3CF41EE-77F2-4490-9AD8-8B4002F1D54A}" presName="gear3" presStyleLbl="node1" presStyleIdx="2" presStyleCnt="3"/>
      <dgm:spPr/>
      <dgm:t>
        <a:bodyPr/>
        <a:lstStyle/>
        <a:p>
          <a:endParaRPr lang="en-US"/>
        </a:p>
      </dgm:t>
    </dgm:pt>
    <dgm:pt modelId="{CC482D8C-7CC3-4CFF-8A25-298D1C79D88E}" type="pres">
      <dgm:prSet presAssocID="{A3CF41EE-77F2-4490-9AD8-8B4002F1D54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13A834-B5AF-44B8-9DDD-DEF9566422B6}" type="pres">
      <dgm:prSet presAssocID="{A3CF41EE-77F2-4490-9AD8-8B4002F1D54A}" presName="gear3srcNode" presStyleLbl="node1" presStyleIdx="2" presStyleCnt="3"/>
      <dgm:spPr/>
      <dgm:t>
        <a:bodyPr/>
        <a:lstStyle/>
        <a:p>
          <a:endParaRPr lang="en-US"/>
        </a:p>
      </dgm:t>
    </dgm:pt>
    <dgm:pt modelId="{61E3EC67-C5E4-4298-B16F-42810EF322C5}" type="pres">
      <dgm:prSet presAssocID="{A3CF41EE-77F2-4490-9AD8-8B4002F1D54A}" presName="gear3dstNode" presStyleLbl="node1" presStyleIdx="2" presStyleCnt="3"/>
      <dgm:spPr/>
      <dgm:t>
        <a:bodyPr/>
        <a:lstStyle/>
        <a:p>
          <a:endParaRPr lang="en-US"/>
        </a:p>
      </dgm:t>
    </dgm:pt>
    <dgm:pt modelId="{A806FB75-273E-435C-8D78-FC9CA1D45807}" type="pres">
      <dgm:prSet presAssocID="{B58F6359-38E6-42B6-9C31-96C25AB9AF9F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C130AA40-ABCE-4B51-AC6A-CF15FAAA3BE6}" type="pres">
      <dgm:prSet presAssocID="{85DE6805-1522-493E-8E88-A2BE957EB80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FDD1EEAF-B7D4-4ADF-9723-86ED8CBB663C}" type="pres">
      <dgm:prSet presAssocID="{74A00549-45C2-4D9F-9127-3EE69A270A93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7B5DEAB2-3456-4898-BFF0-74A1CE44994C}" type="presOf" srcId="{874543D3-2F80-41EC-80A3-CCDB44E7B10D}" destId="{170DD17F-79C7-46C5-AA47-5C130405201C}" srcOrd="2" destOrd="0" presId="urn:microsoft.com/office/officeart/2005/8/layout/gear1"/>
    <dgm:cxn modelId="{82AF88BA-754F-4ECA-A818-D54B8D562D1B}" type="presOf" srcId="{A3CF41EE-77F2-4490-9AD8-8B4002F1D54A}" destId="{61E3EC67-C5E4-4298-B16F-42810EF322C5}" srcOrd="3" destOrd="0" presId="urn:microsoft.com/office/officeart/2005/8/layout/gear1"/>
    <dgm:cxn modelId="{FE3C6EAB-B055-458C-9484-5F0EBE88BECD}" srcId="{D0892E18-F6A0-4A8A-8308-6FC9861D1E97}" destId="{A3CF41EE-77F2-4490-9AD8-8B4002F1D54A}" srcOrd="2" destOrd="0" parTransId="{0F883631-1F87-4E20-9C43-EDB3CDA44DF4}" sibTransId="{74A00549-45C2-4D9F-9127-3EE69A270A93}"/>
    <dgm:cxn modelId="{C0865A72-7C9E-403D-A9F8-55060DF47DBE}" srcId="{D0892E18-F6A0-4A8A-8308-6FC9861D1E97}" destId="{874543D3-2F80-41EC-80A3-CCDB44E7B10D}" srcOrd="1" destOrd="0" parTransId="{2D473413-7D1C-467C-BA92-F4BFFA160898}" sibTransId="{85DE6805-1522-493E-8E88-A2BE957EB800}"/>
    <dgm:cxn modelId="{3DD654F0-ED14-419B-8DC6-CE150795EB19}" type="presOf" srcId="{A3CF41EE-77F2-4490-9AD8-8B4002F1D54A}" destId="{CC482D8C-7CC3-4CFF-8A25-298D1C79D88E}" srcOrd="1" destOrd="0" presId="urn:microsoft.com/office/officeart/2005/8/layout/gear1"/>
    <dgm:cxn modelId="{29B02842-5AC4-472E-AFA5-8533F05474AD}" type="presOf" srcId="{A5E228BD-3ADE-4797-8E8A-7E7DA376185E}" destId="{B2B87540-0277-419B-9A28-EACEFA4EFC51}" srcOrd="0" destOrd="0" presId="urn:microsoft.com/office/officeart/2005/8/layout/gear1"/>
    <dgm:cxn modelId="{D5B29FD3-5093-4A4F-9451-E8D6C8C7D764}" type="presOf" srcId="{874543D3-2F80-41EC-80A3-CCDB44E7B10D}" destId="{07326303-0A42-4E5B-81F3-55FE235F2F99}" srcOrd="1" destOrd="0" presId="urn:microsoft.com/office/officeart/2005/8/layout/gear1"/>
    <dgm:cxn modelId="{D97BF146-3A31-4DFD-B28B-5CF73D74F64E}" type="presOf" srcId="{B58F6359-38E6-42B6-9C31-96C25AB9AF9F}" destId="{A806FB75-273E-435C-8D78-FC9CA1D45807}" srcOrd="0" destOrd="0" presId="urn:microsoft.com/office/officeart/2005/8/layout/gear1"/>
    <dgm:cxn modelId="{5143E7DD-B8FD-4693-B930-F69F21E1F5CF}" type="presOf" srcId="{A5E228BD-3ADE-4797-8E8A-7E7DA376185E}" destId="{F157364C-CB6C-4F58-8FC7-8F5F3100650D}" srcOrd="1" destOrd="0" presId="urn:microsoft.com/office/officeart/2005/8/layout/gear1"/>
    <dgm:cxn modelId="{1D2A0EA2-E53E-49F2-A357-B9B794F6D7D2}" type="presOf" srcId="{D0892E18-F6A0-4A8A-8308-6FC9861D1E97}" destId="{29DBAB7D-7E59-48E9-94B4-2A5585F83465}" srcOrd="0" destOrd="0" presId="urn:microsoft.com/office/officeart/2005/8/layout/gear1"/>
    <dgm:cxn modelId="{72B91E02-4B85-4109-8B73-DA27BEDEE61F}" type="presOf" srcId="{A3CF41EE-77F2-4490-9AD8-8B4002F1D54A}" destId="{C3CBAF2B-F1EE-49CB-BCC4-2BCEE32BCDCF}" srcOrd="0" destOrd="0" presId="urn:microsoft.com/office/officeart/2005/8/layout/gear1"/>
    <dgm:cxn modelId="{7490FBC2-AB69-4C0F-A11A-7DF2BDDB93DB}" type="presOf" srcId="{A5E228BD-3ADE-4797-8E8A-7E7DA376185E}" destId="{9ED9BB2E-D852-43DE-898D-DE84D879E6BA}" srcOrd="2" destOrd="0" presId="urn:microsoft.com/office/officeart/2005/8/layout/gear1"/>
    <dgm:cxn modelId="{1347BFC0-494E-4ABC-9B7C-C1A24A4D041B}" type="presOf" srcId="{74A00549-45C2-4D9F-9127-3EE69A270A93}" destId="{FDD1EEAF-B7D4-4ADF-9723-86ED8CBB663C}" srcOrd="0" destOrd="0" presId="urn:microsoft.com/office/officeart/2005/8/layout/gear1"/>
    <dgm:cxn modelId="{729B2E1C-68B4-4A53-B971-F48A56EC3C94}" srcId="{D0892E18-F6A0-4A8A-8308-6FC9861D1E97}" destId="{A5E228BD-3ADE-4797-8E8A-7E7DA376185E}" srcOrd="0" destOrd="0" parTransId="{81CF1965-0AEE-4BF8-9DD8-1FFC97C8BADD}" sibTransId="{B58F6359-38E6-42B6-9C31-96C25AB9AF9F}"/>
    <dgm:cxn modelId="{C0B8D007-6E30-4D47-9B7A-A18778C3A797}" type="presOf" srcId="{A3CF41EE-77F2-4490-9AD8-8B4002F1D54A}" destId="{DF13A834-B5AF-44B8-9DDD-DEF9566422B6}" srcOrd="2" destOrd="0" presId="urn:microsoft.com/office/officeart/2005/8/layout/gear1"/>
    <dgm:cxn modelId="{38933B92-C2E8-482E-A276-A95B4F965EB0}" type="presOf" srcId="{85DE6805-1522-493E-8E88-A2BE957EB800}" destId="{C130AA40-ABCE-4B51-AC6A-CF15FAAA3BE6}" srcOrd="0" destOrd="0" presId="urn:microsoft.com/office/officeart/2005/8/layout/gear1"/>
    <dgm:cxn modelId="{1BFC9390-113C-410F-833B-515F87F4AB3A}" type="presOf" srcId="{874543D3-2F80-41EC-80A3-CCDB44E7B10D}" destId="{D1382488-618D-48D3-A5CE-481BE153DA65}" srcOrd="0" destOrd="0" presId="urn:microsoft.com/office/officeart/2005/8/layout/gear1"/>
    <dgm:cxn modelId="{BA1EF3CC-1F8E-4B1B-BDC6-ECA8DD9EA261}" type="presParOf" srcId="{29DBAB7D-7E59-48E9-94B4-2A5585F83465}" destId="{B2B87540-0277-419B-9A28-EACEFA4EFC51}" srcOrd="0" destOrd="0" presId="urn:microsoft.com/office/officeart/2005/8/layout/gear1"/>
    <dgm:cxn modelId="{AA403EC9-270A-4D81-8FF0-2EE6DDB8D6D5}" type="presParOf" srcId="{29DBAB7D-7E59-48E9-94B4-2A5585F83465}" destId="{F157364C-CB6C-4F58-8FC7-8F5F3100650D}" srcOrd="1" destOrd="0" presId="urn:microsoft.com/office/officeart/2005/8/layout/gear1"/>
    <dgm:cxn modelId="{900A65FF-5526-4468-B478-F6F99AF2CDB9}" type="presParOf" srcId="{29DBAB7D-7E59-48E9-94B4-2A5585F83465}" destId="{9ED9BB2E-D852-43DE-898D-DE84D879E6BA}" srcOrd="2" destOrd="0" presId="urn:microsoft.com/office/officeart/2005/8/layout/gear1"/>
    <dgm:cxn modelId="{43FA9458-A07F-4230-AA47-7EFE338BE28B}" type="presParOf" srcId="{29DBAB7D-7E59-48E9-94B4-2A5585F83465}" destId="{D1382488-618D-48D3-A5CE-481BE153DA65}" srcOrd="3" destOrd="0" presId="urn:microsoft.com/office/officeart/2005/8/layout/gear1"/>
    <dgm:cxn modelId="{313D68D4-814F-47D4-974B-884A4CE5F247}" type="presParOf" srcId="{29DBAB7D-7E59-48E9-94B4-2A5585F83465}" destId="{07326303-0A42-4E5B-81F3-55FE235F2F99}" srcOrd="4" destOrd="0" presId="urn:microsoft.com/office/officeart/2005/8/layout/gear1"/>
    <dgm:cxn modelId="{C5B663B7-4D30-4661-8D52-1FDA6D0FD0D6}" type="presParOf" srcId="{29DBAB7D-7E59-48E9-94B4-2A5585F83465}" destId="{170DD17F-79C7-46C5-AA47-5C130405201C}" srcOrd="5" destOrd="0" presId="urn:microsoft.com/office/officeart/2005/8/layout/gear1"/>
    <dgm:cxn modelId="{AF9B62A2-0A9D-4BC0-9B54-E51649C74273}" type="presParOf" srcId="{29DBAB7D-7E59-48E9-94B4-2A5585F83465}" destId="{C3CBAF2B-F1EE-49CB-BCC4-2BCEE32BCDCF}" srcOrd="6" destOrd="0" presId="urn:microsoft.com/office/officeart/2005/8/layout/gear1"/>
    <dgm:cxn modelId="{BC02BB66-294B-40E0-921E-21944D8EC45E}" type="presParOf" srcId="{29DBAB7D-7E59-48E9-94B4-2A5585F83465}" destId="{CC482D8C-7CC3-4CFF-8A25-298D1C79D88E}" srcOrd="7" destOrd="0" presId="urn:microsoft.com/office/officeart/2005/8/layout/gear1"/>
    <dgm:cxn modelId="{ED1DC864-46DB-4EAE-BD03-988CDD19C1B1}" type="presParOf" srcId="{29DBAB7D-7E59-48E9-94B4-2A5585F83465}" destId="{DF13A834-B5AF-44B8-9DDD-DEF9566422B6}" srcOrd="8" destOrd="0" presId="urn:microsoft.com/office/officeart/2005/8/layout/gear1"/>
    <dgm:cxn modelId="{6C96E901-57A1-4CB3-9995-5A6F55C37BB8}" type="presParOf" srcId="{29DBAB7D-7E59-48E9-94B4-2A5585F83465}" destId="{61E3EC67-C5E4-4298-B16F-42810EF322C5}" srcOrd="9" destOrd="0" presId="urn:microsoft.com/office/officeart/2005/8/layout/gear1"/>
    <dgm:cxn modelId="{CC03304F-E656-47C1-B621-177FCC119677}" type="presParOf" srcId="{29DBAB7D-7E59-48E9-94B4-2A5585F83465}" destId="{A806FB75-273E-435C-8D78-FC9CA1D45807}" srcOrd="10" destOrd="0" presId="urn:microsoft.com/office/officeart/2005/8/layout/gear1"/>
    <dgm:cxn modelId="{485191DC-488C-40CD-91E4-59761F3A6E32}" type="presParOf" srcId="{29DBAB7D-7E59-48E9-94B4-2A5585F83465}" destId="{C130AA40-ABCE-4B51-AC6A-CF15FAAA3BE6}" srcOrd="11" destOrd="0" presId="urn:microsoft.com/office/officeart/2005/8/layout/gear1"/>
    <dgm:cxn modelId="{26166805-1351-47AD-BA8E-708DDA7D90FE}" type="presParOf" srcId="{29DBAB7D-7E59-48E9-94B4-2A5585F83465}" destId="{FDD1EEAF-B7D4-4ADF-9723-86ED8CBB663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D29794-351A-4CDE-B93B-9B6769907F25}" type="doc">
      <dgm:prSet loTypeId="urn:microsoft.com/office/officeart/2005/8/layout/pyramid3" loCatId="pyramid" qsTypeId="urn:microsoft.com/office/officeart/2005/8/quickstyle/simple1" qsCatId="simple" csTypeId="urn:microsoft.com/office/officeart/2005/8/colors/colorful5" csCatId="colorful" phldr="1"/>
      <dgm:spPr/>
    </dgm:pt>
    <dgm:pt modelId="{8E707FC2-1048-424B-BCFD-CAD982B3CD2B}">
      <dgm:prSet phldrT="[Text]" custT="1"/>
      <dgm:spPr>
        <a:solidFill>
          <a:srgbClr val="6699FF"/>
        </a:solidFill>
      </dgm:spPr>
      <dgm:t>
        <a:bodyPr/>
        <a:lstStyle/>
        <a:p>
          <a:r>
            <a:rPr lang="fr-CH" sz="2000" b="1" smtClean="0"/>
            <a:t>Macro</a:t>
          </a:r>
          <a:endParaRPr lang="en-GB" sz="2000" b="1"/>
        </a:p>
      </dgm:t>
    </dgm:pt>
    <dgm:pt modelId="{A2276B6C-EA30-41D1-9E4D-29867B8ED9DC}" type="parTrans" cxnId="{06A3628F-CFB6-4655-AF07-DD580437CB16}">
      <dgm:prSet/>
      <dgm:spPr/>
      <dgm:t>
        <a:bodyPr/>
        <a:lstStyle/>
        <a:p>
          <a:endParaRPr lang="en-GB" sz="2000" b="1"/>
        </a:p>
      </dgm:t>
    </dgm:pt>
    <dgm:pt modelId="{FC9E1BCE-2223-4E3B-8602-79A11CD32F2E}" type="sibTrans" cxnId="{06A3628F-CFB6-4655-AF07-DD580437CB16}">
      <dgm:prSet/>
      <dgm:spPr/>
      <dgm:t>
        <a:bodyPr/>
        <a:lstStyle/>
        <a:p>
          <a:endParaRPr lang="en-GB" sz="2000" b="1"/>
        </a:p>
      </dgm:t>
    </dgm:pt>
    <dgm:pt modelId="{960107DC-F498-4972-81A3-763A8DB75856}">
      <dgm:prSet phldrT="[Text]" custT="1"/>
      <dgm:spPr/>
      <dgm:t>
        <a:bodyPr/>
        <a:lstStyle/>
        <a:p>
          <a:r>
            <a:rPr lang="fr-CH" sz="2000" b="1" smtClean="0"/>
            <a:t>Meso</a:t>
          </a:r>
          <a:endParaRPr lang="en-GB" sz="2000" b="1"/>
        </a:p>
      </dgm:t>
    </dgm:pt>
    <dgm:pt modelId="{F241155D-AA4A-4573-8246-70CE227BBB85}" type="parTrans" cxnId="{8102E15B-4032-415D-BB76-857387610620}">
      <dgm:prSet/>
      <dgm:spPr/>
      <dgm:t>
        <a:bodyPr/>
        <a:lstStyle/>
        <a:p>
          <a:endParaRPr lang="en-GB" sz="2000" b="1"/>
        </a:p>
      </dgm:t>
    </dgm:pt>
    <dgm:pt modelId="{308817C5-23A4-440F-B8A8-9C49317118CD}" type="sibTrans" cxnId="{8102E15B-4032-415D-BB76-857387610620}">
      <dgm:prSet/>
      <dgm:spPr/>
      <dgm:t>
        <a:bodyPr/>
        <a:lstStyle/>
        <a:p>
          <a:endParaRPr lang="en-GB" sz="2000" b="1"/>
        </a:p>
      </dgm:t>
    </dgm:pt>
    <dgm:pt modelId="{F6F253A6-E265-4BE2-A966-0C2DF2B010C0}">
      <dgm:prSet phldrT="[Text]" custT="1"/>
      <dgm:spPr>
        <a:solidFill>
          <a:srgbClr val="BDDEFF"/>
        </a:solidFill>
      </dgm:spPr>
      <dgm:t>
        <a:bodyPr/>
        <a:lstStyle/>
        <a:p>
          <a:r>
            <a:rPr lang="fr-CH" sz="2000" b="1" smtClean="0"/>
            <a:t>Micro</a:t>
          </a:r>
          <a:endParaRPr lang="en-GB" sz="2000" b="1"/>
        </a:p>
      </dgm:t>
    </dgm:pt>
    <dgm:pt modelId="{45540BC8-11DF-4644-B1D9-DE09C76EDFDB}" type="parTrans" cxnId="{7419DDF7-0AC8-416F-B620-C7CB5B7E80E2}">
      <dgm:prSet/>
      <dgm:spPr/>
      <dgm:t>
        <a:bodyPr/>
        <a:lstStyle/>
        <a:p>
          <a:endParaRPr lang="en-GB" sz="2000" b="1"/>
        </a:p>
      </dgm:t>
    </dgm:pt>
    <dgm:pt modelId="{C20D5589-94EF-42A6-902A-B9D5C9C35EDD}" type="sibTrans" cxnId="{7419DDF7-0AC8-416F-B620-C7CB5B7E80E2}">
      <dgm:prSet/>
      <dgm:spPr/>
      <dgm:t>
        <a:bodyPr/>
        <a:lstStyle/>
        <a:p>
          <a:endParaRPr lang="en-GB" sz="2000" b="1"/>
        </a:p>
      </dgm:t>
    </dgm:pt>
    <dgm:pt modelId="{67D462C6-BAAE-4EE6-B68C-A3B5E4B6F71A}" type="pres">
      <dgm:prSet presAssocID="{37D29794-351A-4CDE-B93B-9B6769907F25}" presName="Name0" presStyleCnt="0">
        <dgm:presLayoutVars>
          <dgm:dir/>
          <dgm:animLvl val="lvl"/>
          <dgm:resizeHandles val="exact"/>
        </dgm:presLayoutVars>
      </dgm:prSet>
      <dgm:spPr/>
    </dgm:pt>
    <dgm:pt modelId="{87E1290C-B342-4218-B91B-B37559F4320F}" type="pres">
      <dgm:prSet presAssocID="{8E707FC2-1048-424B-BCFD-CAD982B3CD2B}" presName="Name8" presStyleCnt="0"/>
      <dgm:spPr/>
    </dgm:pt>
    <dgm:pt modelId="{B1CB7E84-9F61-42A8-817C-CF147A08A701}" type="pres">
      <dgm:prSet presAssocID="{8E707FC2-1048-424B-BCFD-CAD982B3CD2B}" presName="level" presStyleLbl="node1" presStyleIdx="0" presStyleCnt="3" custLinFactNeighborX="188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074630-8569-4883-9541-FC33EA132928}" type="pres">
      <dgm:prSet presAssocID="{8E707FC2-1048-424B-BCFD-CAD982B3CD2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767599-089A-4F73-80AB-D43C803233C1}" type="pres">
      <dgm:prSet presAssocID="{960107DC-F498-4972-81A3-763A8DB75856}" presName="Name8" presStyleCnt="0"/>
      <dgm:spPr/>
    </dgm:pt>
    <dgm:pt modelId="{66B4AA6C-3BDE-4269-B844-DE4ABA54597D}" type="pres">
      <dgm:prSet presAssocID="{960107DC-F498-4972-81A3-763A8DB75856}" presName="level" presStyleLbl="node1" presStyleIdx="1" presStyleCnt="3" custScaleX="11603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CF8F33-C730-4CA5-A300-4A36F8969B0C}" type="pres">
      <dgm:prSet presAssocID="{960107DC-F498-4972-81A3-763A8DB758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F9D9F1-C67B-4412-BB8A-0ECEB6D1020C}" type="pres">
      <dgm:prSet presAssocID="{F6F253A6-E265-4BE2-A966-0C2DF2B010C0}" presName="Name8" presStyleCnt="0"/>
      <dgm:spPr/>
    </dgm:pt>
    <dgm:pt modelId="{B60637D5-1451-4F42-91CC-2E2F100A94FB}" type="pres">
      <dgm:prSet presAssocID="{F6F253A6-E265-4BE2-A966-0C2DF2B010C0}" presName="level" presStyleLbl="node1" presStyleIdx="2" presStyleCnt="3" custScaleX="1560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585F5F-5A19-48FD-AC59-883075A2208E}" type="pres">
      <dgm:prSet presAssocID="{F6F253A6-E265-4BE2-A966-0C2DF2B010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45D8E1C-DF24-4540-AEC1-C29E3F03C2D8}" type="presOf" srcId="{F6F253A6-E265-4BE2-A966-0C2DF2B010C0}" destId="{B60637D5-1451-4F42-91CC-2E2F100A94FB}" srcOrd="0" destOrd="0" presId="urn:microsoft.com/office/officeart/2005/8/layout/pyramid3"/>
    <dgm:cxn modelId="{BBF82294-A789-447E-BAEB-8EB918552007}" type="presOf" srcId="{8E707FC2-1048-424B-BCFD-CAD982B3CD2B}" destId="{B1CB7E84-9F61-42A8-817C-CF147A08A701}" srcOrd="0" destOrd="0" presId="urn:microsoft.com/office/officeart/2005/8/layout/pyramid3"/>
    <dgm:cxn modelId="{7419DDF7-0AC8-416F-B620-C7CB5B7E80E2}" srcId="{37D29794-351A-4CDE-B93B-9B6769907F25}" destId="{F6F253A6-E265-4BE2-A966-0C2DF2B010C0}" srcOrd="2" destOrd="0" parTransId="{45540BC8-11DF-4644-B1D9-DE09C76EDFDB}" sibTransId="{C20D5589-94EF-42A6-902A-B9D5C9C35EDD}"/>
    <dgm:cxn modelId="{06155ACC-F1F0-4B52-B4C5-30991582E5A1}" type="presOf" srcId="{960107DC-F498-4972-81A3-763A8DB75856}" destId="{66B4AA6C-3BDE-4269-B844-DE4ABA54597D}" srcOrd="0" destOrd="0" presId="urn:microsoft.com/office/officeart/2005/8/layout/pyramid3"/>
    <dgm:cxn modelId="{4233A521-5956-4345-AE51-A484D681467B}" type="presOf" srcId="{F6F253A6-E265-4BE2-A966-0C2DF2B010C0}" destId="{3F585F5F-5A19-48FD-AC59-883075A2208E}" srcOrd="1" destOrd="0" presId="urn:microsoft.com/office/officeart/2005/8/layout/pyramid3"/>
    <dgm:cxn modelId="{67A943B2-B0B9-4450-85AB-4D0107CCECC0}" type="presOf" srcId="{37D29794-351A-4CDE-B93B-9B6769907F25}" destId="{67D462C6-BAAE-4EE6-B68C-A3B5E4B6F71A}" srcOrd="0" destOrd="0" presId="urn:microsoft.com/office/officeart/2005/8/layout/pyramid3"/>
    <dgm:cxn modelId="{DB5FC270-D6AA-43DD-93CE-907AAFD6FB63}" type="presOf" srcId="{960107DC-F498-4972-81A3-763A8DB75856}" destId="{44CF8F33-C730-4CA5-A300-4A36F8969B0C}" srcOrd="1" destOrd="0" presId="urn:microsoft.com/office/officeart/2005/8/layout/pyramid3"/>
    <dgm:cxn modelId="{06A3628F-CFB6-4655-AF07-DD580437CB16}" srcId="{37D29794-351A-4CDE-B93B-9B6769907F25}" destId="{8E707FC2-1048-424B-BCFD-CAD982B3CD2B}" srcOrd="0" destOrd="0" parTransId="{A2276B6C-EA30-41D1-9E4D-29867B8ED9DC}" sibTransId="{FC9E1BCE-2223-4E3B-8602-79A11CD32F2E}"/>
    <dgm:cxn modelId="{8102E15B-4032-415D-BB76-857387610620}" srcId="{37D29794-351A-4CDE-B93B-9B6769907F25}" destId="{960107DC-F498-4972-81A3-763A8DB75856}" srcOrd="1" destOrd="0" parTransId="{F241155D-AA4A-4573-8246-70CE227BBB85}" sibTransId="{308817C5-23A4-440F-B8A8-9C49317118CD}"/>
    <dgm:cxn modelId="{B5D8CF33-E675-42B3-B868-1B0EDE0623EA}" type="presOf" srcId="{8E707FC2-1048-424B-BCFD-CAD982B3CD2B}" destId="{3D074630-8569-4883-9541-FC33EA132928}" srcOrd="1" destOrd="0" presId="urn:microsoft.com/office/officeart/2005/8/layout/pyramid3"/>
    <dgm:cxn modelId="{70D5B836-1F6D-4744-9E21-B58751915693}" type="presParOf" srcId="{67D462C6-BAAE-4EE6-B68C-A3B5E4B6F71A}" destId="{87E1290C-B342-4218-B91B-B37559F4320F}" srcOrd="0" destOrd="0" presId="urn:microsoft.com/office/officeart/2005/8/layout/pyramid3"/>
    <dgm:cxn modelId="{9D7DA0D6-1635-4F1D-9C52-1F30A463ECF1}" type="presParOf" srcId="{87E1290C-B342-4218-B91B-B37559F4320F}" destId="{B1CB7E84-9F61-42A8-817C-CF147A08A701}" srcOrd="0" destOrd="0" presId="urn:microsoft.com/office/officeart/2005/8/layout/pyramid3"/>
    <dgm:cxn modelId="{6E4E04E8-D716-43B1-B920-BF1461A1B653}" type="presParOf" srcId="{87E1290C-B342-4218-B91B-B37559F4320F}" destId="{3D074630-8569-4883-9541-FC33EA132928}" srcOrd="1" destOrd="0" presId="urn:microsoft.com/office/officeart/2005/8/layout/pyramid3"/>
    <dgm:cxn modelId="{3E01F9F1-87DC-490A-9347-4B3817705F5A}" type="presParOf" srcId="{67D462C6-BAAE-4EE6-B68C-A3B5E4B6F71A}" destId="{38767599-089A-4F73-80AB-D43C803233C1}" srcOrd="1" destOrd="0" presId="urn:microsoft.com/office/officeart/2005/8/layout/pyramid3"/>
    <dgm:cxn modelId="{E5BCCAEF-EFDA-4872-B7F3-B7F8B1BB8002}" type="presParOf" srcId="{38767599-089A-4F73-80AB-D43C803233C1}" destId="{66B4AA6C-3BDE-4269-B844-DE4ABA54597D}" srcOrd="0" destOrd="0" presId="urn:microsoft.com/office/officeart/2005/8/layout/pyramid3"/>
    <dgm:cxn modelId="{35492080-E455-47F9-A9EA-66D60FFF8671}" type="presParOf" srcId="{38767599-089A-4F73-80AB-D43C803233C1}" destId="{44CF8F33-C730-4CA5-A300-4A36F8969B0C}" srcOrd="1" destOrd="0" presId="urn:microsoft.com/office/officeart/2005/8/layout/pyramid3"/>
    <dgm:cxn modelId="{9771227A-CBED-4AB0-B510-53E5F6B7CEA7}" type="presParOf" srcId="{67D462C6-BAAE-4EE6-B68C-A3B5E4B6F71A}" destId="{C2F9D9F1-C67B-4412-BB8A-0ECEB6D1020C}" srcOrd="2" destOrd="0" presId="urn:microsoft.com/office/officeart/2005/8/layout/pyramid3"/>
    <dgm:cxn modelId="{411DC4E4-0CD0-44B5-B6D3-B39C4C12337F}" type="presParOf" srcId="{C2F9D9F1-C67B-4412-BB8A-0ECEB6D1020C}" destId="{B60637D5-1451-4F42-91CC-2E2F100A94FB}" srcOrd="0" destOrd="0" presId="urn:microsoft.com/office/officeart/2005/8/layout/pyramid3"/>
    <dgm:cxn modelId="{EAEDAA07-2C02-42E2-B3E2-13067A466E9A}" type="presParOf" srcId="{C2F9D9F1-C67B-4412-BB8A-0ECEB6D1020C}" destId="{3F585F5F-5A19-48FD-AC59-883075A2208E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D1FE416-F8A5-43CD-A5EE-D6ADBE2A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56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B488B20-A08D-47B6-ADE7-8DEB44560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51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135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42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488B20-A08D-47B6-ADE7-8DEB44560A18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39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A9CC608-C584-4521-94AB-7171062B4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26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4B82-C98E-4DCE-AAF2-A1DACA1D11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A7B5F-59C4-4155-9627-68972DC58F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89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9107-9A01-47FE-9309-A8EE91F5A8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8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0E37-F1A4-4E08-BD05-37F2D9FE7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6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EE941-16CE-4001-A41B-6B97B70A53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2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82D1-6CBF-4B86-AE76-61F0936C63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1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F7B55-82A2-40C1-BBF8-747DEB1B10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CD5C-BB8A-4F0F-8B66-9C3045F8A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49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91286-FAAC-4FC0-918E-2FFD612B07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B4AD0-8EDA-4DA4-8FAC-FCB650A526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74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8D759A5-AEA7-427F-B3C8-478D8E91A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wFbo8pGNw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be/imgres?imgurl=http://ecoenergysavingproducts.co.uk/wp-content/uploads/2010/04/eco-planet.jpg&amp;imgrefurl=http://ecoenergysavingproducts.co.uk/?p=82&amp;usg=__ya5agYvyu-potKAHYnkxNU1PD-I=&amp;h=300&amp;w=300&amp;sz=16&amp;hl=fr&amp;start=52&amp;sig2=DMPBPm1dpdEyiOkwRpISxw&amp;zoom=1&amp;itbs=1&amp;tbnid=BwCcsIHdIg45YM:&amp;tbnh=116&amp;tbnw=116&amp;prev=/search?q=ecolabel&amp;start=40&amp;hl=fr&amp;sa=N&amp;biw=1260&amp;bih=800&amp;ndsp=20&amp;tbm=isch&amp;prmd=ivns&amp;ei=R4kETp7XF5HLsgb5ycTCDA" TargetMode="External"/><Relationship Id="rId13" Type="http://schemas.openxmlformats.org/officeDocument/2006/relationships/hyperlink" Target="http://fr.wikipedia.org/wiki/Fichier:Energy_Star_logo.svg" TargetMode="External"/><Relationship Id="rId3" Type="http://schemas.openxmlformats.org/officeDocument/2006/relationships/hyperlink" Target="http://www.google.be/imgres?imgurl=http://www.economiesolidaire.com/images/logo-max-havelaar.png&amp;imgrefurl=http://www.economiesolidaire.com/2007/09/28/quelques-infos-sur-le-label-max-havelaar/&amp;h=293&amp;w=250&amp;sz=42&amp;tbnid=jDHjNpoF1jciNM:&amp;tbnh=115&amp;tbnw=98&amp;prev=/search?q=max+havelaar&amp;tbm=isch&amp;tbo=u&amp;zoom=1&amp;q=max+havelaar&amp;hl=fr&amp;usg=__fen8AWSRzXGRqtpK888TATCaAH8=&amp;sa=X&amp;ei=X4gETvuvFMTLswbVqeSQDA&amp;ved=0CDgQ9QEwBg" TargetMode="External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17" Type="http://schemas.openxmlformats.org/officeDocument/2006/relationships/image" Target="../media/image16.wmf"/><Relationship Id="rId2" Type="http://schemas.openxmlformats.org/officeDocument/2006/relationships/image" Target="../media/image5.wmf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www.msc.org/" TargetMode="External"/><Relationship Id="rId5" Type="http://schemas.openxmlformats.org/officeDocument/2006/relationships/image" Target="../media/image7.jpeg"/><Relationship Id="rId15" Type="http://schemas.openxmlformats.org/officeDocument/2006/relationships/image" Target="../media/image14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03575" y="2276475"/>
            <a:ext cx="5688013" cy="790575"/>
          </a:xfrm>
        </p:spPr>
        <p:txBody>
          <a:bodyPr/>
          <a:lstStyle/>
          <a:p>
            <a:pPr indent="0" eaLnBrk="1" hangingPunct="1"/>
            <a:r>
              <a:rPr lang="en-GB" sz="4400" dirty="0" smtClean="0"/>
              <a:t>Introduction to Green Economy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77850" y="4076700"/>
            <a:ext cx="8532813" cy="1728788"/>
          </a:xfrm>
        </p:spPr>
        <p:txBody>
          <a:bodyPr/>
          <a:lstStyle/>
          <a:p>
            <a:r>
              <a:rPr lang="en-GB" sz="2400" dirty="0" smtClean="0"/>
              <a:t>A DEVCO Training </a:t>
            </a:r>
            <a:r>
              <a:rPr lang="en-GB" sz="2400" dirty="0"/>
              <a:t>C</a:t>
            </a:r>
            <a:r>
              <a:rPr lang="en-GB" sz="2400" dirty="0" smtClean="0"/>
              <a:t>ourse </a:t>
            </a:r>
            <a:r>
              <a:rPr lang="en-GB" sz="2400" dirty="0"/>
              <a:t>P</a:t>
            </a:r>
            <a:r>
              <a:rPr lang="en-GB" sz="2400" dirty="0" smtClean="0"/>
              <a:t>repared in Partnership </a:t>
            </a:r>
            <a:r>
              <a:rPr lang="en-GB" sz="2400" smtClean="0"/>
              <a:t>with UNITAR, UNEP and ILO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353176" cy="936625"/>
          </a:xfrm>
        </p:spPr>
        <p:txBody>
          <a:bodyPr/>
          <a:lstStyle/>
          <a:p>
            <a:pPr marL="0"/>
            <a:r>
              <a:rPr lang="en-GB" sz="2200" dirty="0"/>
              <a:t>Smart Policies and Initiatives to Stimulate Private Sector Action and Green Entrepreneurship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US" i="0"/>
              <a:t>Providing enabling policies for private investment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/>
              <a:t>Supporting entrepreneurship and leadership skills </a:t>
            </a:r>
            <a:endParaRPr lang="en-GB" i="0"/>
          </a:p>
          <a:p>
            <a:pPr lvl="0">
              <a:buClr>
                <a:srgbClr val="0F5494"/>
              </a:buClr>
            </a:pPr>
            <a:r>
              <a:rPr lang="en-US" i="0" smtClean="0"/>
              <a:t>Supporting </a:t>
            </a:r>
            <a:r>
              <a:rPr lang="en-US" i="0"/>
              <a:t>innovative business </a:t>
            </a:r>
            <a:r>
              <a:rPr lang="en-US" i="0" smtClean="0"/>
              <a:t>development</a:t>
            </a:r>
          </a:p>
          <a:p>
            <a:pPr lvl="0">
              <a:buClr>
                <a:srgbClr val="0F5494"/>
              </a:buClr>
            </a:pPr>
            <a:r>
              <a:rPr lang="en-US" i="0" smtClean="0">
                <a:hlinkClick r:id="rId3"/>
              </a:rPr>
              <a:t>Video</a:t>
            </a:r>
            <a:r>
              <a:rPr lang="en-US" i="0">
                <a:hlinkClick r:id="rId3"/>
              </a:rPr>
              <a:t>: Pacesetter Lorna Rutto, Founder of Ecopost</a:t>
            </a:r>
            <a:endParaRPr lang="en-GB" i="0"/>
          </a:p>
          <a:p>
            <a:endParaRPr lang="en-GB"/>
          </a:p>
        </p:txBody>
      </p:sp>
      <p:pic>
        <p:nvPicPr>
          <p:cNvPr id="6" name="Picture 5" descr="C:\Users\kees and begona\Desktop\Green Jobs\IMG_23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6971" y="4725144"/>
            <a:ext cx="2613665" cy="1872208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543" y="4666591"/>
            <a:ext cx="2135417" cy="193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39552" y="6156012"/>
            <a:ext cx="1438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b="1" kern="1200">
                <a:solidFill>
                  <a:srgbClr val="000000"/>
                </a:solidFill>
                <a:effectLst/>
                <a:latin typeface="+mj-lt"/>
                <a:ea typeface="Times New Roman"/>
                <a:cs typeface="Times New Roman"/>
              </a:rPr>
              <a:t>Eco Post</a:t>
            </a:r>
            <a:endParaRPr lang="en-GB" sz="1200" b="1">
              <a:effectLst/>
              <a:latin typeface="+mj-lt"/>
              <a:ea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2613" y="5915859"/>
            <a:ext cx="806490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30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532812" cy="1728787"/>
          </a:xfrm>
        </p:spPr>
        <p:txBody>
          <a:bodyPr/>
          <a:lstStyle/>
          <a:p>
            <a:pPr algn="ctr"/>
            <a:r>
              <a:rPr lang="en-GB" sz="3200" dirty="0"/>
              <a:t>Advancing a Green Economy </a:t>
            </a:r>
            <a:r>
              <a:rPr lang="en-GB" sz="3200" dirty="0" smtClean="0"/>
              <a:t>Through </a:t>
            </a:r>
            <a:r>
              <a:rPr lang="en-GB" sz="3200" dirty="0"/>
              <a:t>Macro-, </a:t>
            </a:r>
            <a:r>
              <a:rPr lang="en-GB" sz="3200" dirty="0" err="1" smtClean="0"/>
              <a:t>Meso</a:t>
            </a:r>
            <a:r>
              <a:rPr lang="en-GB" sz="3200" dirty="0" smtClean="0"/>
              <a:t>-, </a:t>
            </a:r>
            <a:r>
              <a:rPr lang="en-GB" sz="3200" dirty="0"/>
              <a:t>and </a:t>
            </a:r>
            <a:r>
              <a:rPr lang="en-GB" sz="3200" dirty="0" smtClean="0"/>
              <a:t>Micro-Level Action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8993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5750"/>
            <a:ext cx="8229600" cy="936625"/>
          </a:xfrm>
        </p:spPr>
        <p:txBody>
          <a:bodyPr/>
          <a:lstStyle/>
          <a:p>
            <a:pPr marL="0" indent="-457200" eaLnBrk="1" hangingPunct="1"/>
            <a:r>
              <a:rPr lang="en-GB" dirty="0"/>
              <a:t>Defining </a:t>
            </a:r>
            <a:r>
              <a:rPr lang="en-GB" dirty="0" smtClean="0"/>
              <a:t>the Macro-</a:t>
            </a:r>
            <a:r>
              <a:rPr lang="en-GB" dirty="0"/>
              <a:t>, </a:t>
            </a:r>
            <a:r>
              <a:rPr lang="en-GB" dirty="0" err="1" smtClean="0"/>
              <a:t>Meso</a:t>
            </a:r>
            <a:r>
              <a:rPr lang="en-GB" dirty="0" smtClean="0"/>
              <a:t>-, </a:t>
            </a:r>
            <a:r>
              <a:rPr lang="en-GB" dirty="0"/>
              <a:t>and </a:t>
            </a:r>
            <a:r>
              <a:rPr lang="en-GB" dirty="0" smtClean="0"/>
              <a:t>Micro-Level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912"/>
            <a:ext cx="5915000" cy="3384476"/>
          </a:xfrm>
        </p:spPr>
        <p:txBody>
          <a:bodyPr/>
          <a:lstStyle/>
          <a:p>
            <a:pPr>
              <a:buClrTx/>
            </a:pPr>
            <a:r>
              <a:rPr lang="en-GB" b="1" dirty="0" smtClean="0"/>
              <a:t>Macro</a:t>
            </a:r>
            <a:r>
              <a:rPr lang="en-GB" b="1" dirty="0"/>
              <a:t>:</a:t>
            </a:r>
            <a:r>
              <a:rPr lang="en-GB" i="0" dirty="0"/>
              <a:t> Generic policy/regulatory framework  </a:t>
            </a:r>
          </a:p>
          <a:p>
            <a:pPr>
              <a:buClrTx/>
            </a:pPr>
            <a:r>
              <a:rPr lang="en-GB" b="1" dirty="0" err="1" smtClean="0"/>
              <a:t>Meso</a:t>
            </a:r>
            <a:r>
              <a:rPr lang="en-GB" b="1" dirty="0"/>
              <a:t>: </a:t>
            </a:r>
            <a:r>
              <a:rPr lang="en-GB" i="0" dirty="0"/>
              <a:t>Intermediate institutions/networks/change agents</a:t>
            </a:r>
          </a:p>
          <a:p>
            <a:pPr>
              <a:buClrTx/>
            </a:pPr>
            <a:r>
              <a:rPr lang="en-GB" b="1" dirty="0" smtClean="0"/>
              <a:t>Micro</a:t>
            </a:r>
            <a:r>
              <a:rPr lang="en-GB" b="1" dirty="0"/>
              <a:t>:</a:t>
            </a:r>
            <a:r>
              <a:rPr lang="en-GB" i="0" dirty="0"/>
              <a:t> Household/company/community level</a:t>
            </a:r>
          </a:p>
          <a:p>
            <a:pPr>
              <a:buClrTx/>
            </a:pPr>
            <a:endParaRPr lang="en-US" i="0" dirty="0" smtClean="0"/>
          </a:p>
          <a:p>
            <a:pPr eaLnBrk="1" hangingPunct="1">
              <a:buClrTx/>
            </a:pPr>
            <a:endParaRPr lang="en-US" i="0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13744170"/>
              </p:ext>
            </p:extLst>
          </p:nvPr>
        </p:nvGraphicFramePr>
        <p:xfrm>
          <a:off x="5508104" y="2708920"/>
          <a:ext cx="3336032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44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sz="2800"/>
              <a:t>Interlinkages and Causal Links between </a:t>
            </a:r>
            <a:r>
              <a:rPr lang="en-GB" sz="2800" smtClean="0"/>
              <a:t>Macro-, Meso- </a:t>
            </a:r>
            <a:r>
              <a:rPr lang="en-GB" sz="2800"/>
              <a:t>and </a:t>
            </a:r>
            <a:r>
              <a:rPr lang="en-GB" sz="2800" smtClean="0"/>
              <a:t>Micro-Level </a:t>
            </a:r>
            <a:r>
              <a:rPr lang="en-GB" sz="2800"/>
              <a:t>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/>
              <a:t>Green economy may be advanced both through </a:t>
            </a:r>
            <a:r>
              <a:rPr lang="en-GB" i="0" smtClean="0"/>
              <a:t>top-down </a:t>
            </a:r>
            <a:r>
              <a:rPr lang="en-GB" i="0"/>
              <a:t>and bottom-up action</a:t>
            </a:r>
            <a:r>
              <a:rPr lang="en-GB" i="0" smtClean="0"/>
              <a:t>…</a:t>
            </a:r>
          </a:p>
          <a:p>
            <a:pPr marL="0" indent="0">
              <a:buNone/>
            </a:pPr>
            <a:endParaRPr lang="en-GB" i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59866408"/>
              </p:ext>
            </p:extLst>
          </p:nvPr>
        </p:nvGraphicFramePr>
        <p:xfrm>
          <a:off x="2627784" y="3501008"/>
          <a:ext cx="381642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>
            <a:off x="5004048" y="4221088"/>
            <a:ext cx="0" cy="504056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5004048" y="5229200"/>
            <a:ext cx="0" cy="504056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4067944" y="5157192"/>
            <a:ext cx="0" cy="531676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4008388" y="4193468"/>
            <a:ext cx="0" cy="531676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7763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Role </a:t>
            </a:r>
            <a:r>
              <a:rPr lang="en-GB" dirty="0"/>
              <a:t>of </a:t>
            </a:r>
            <a:r>
              <a:rPr lang="en-GB" dirty="0" err="1" smtClean="0"/>
              <a:t>Meso</a:t>
            </a:r>
            <a:r>
              <a:rPr lang="en-GB" dirty="0" smtClean="0"/>
              <a:t>-Level 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GB" i="0"/>
              <a:t>Increase market opportunities for individual businesses</a:t>
            </a:r>
          </a:p>
          <a:p>
            <a:pPr lvl="0">
              <a:buClr>
                <a:srgbClr val="0F5494"/>
              </a:buClr>
            </a:pPr>
            <a:r>
              <a:rPr lang="en-GB" i="0"/>
              <a:t>Support knowledge-sharing and drive green innovation</a:t>
            </a:r>
          </a:p>
          <a:p>
            <a:pPr lvl="0">
              <a:buClr>
                <a:srgbClr val="0F5494"/>
              </a:buClr>
            </a:pPr>
            <a:r>
              <a:rPr lang="en-GB" i="0"/>
              <a:t>Voluntary agreements through meso-level institutions</a:t>
            </a:r>
          </a:p>
          <a:p>
            <a:pPr>
              <a:buClr>
                <a:srgbClr val="0F5494"/>
              </a:buClr>
            </a:pPr>
            <a:r>
              <a:rPr lang="en-GB" i="0"/>
              <a:t>Promote green values and standards</a:t>
            </a:r>
          </a:p>
        </p:txBody>
      </p:sp>
    </p:spTree>
    <p:extLst>
      <p:ext uri="{BB962C8B-B14F-4D97-AF65-F5344CB8AC3E}">
        <p14:creationId xmlns:p14="http://schemas.microsoft.com/office/powerpoint/2010/main" val="13112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Micro-Level Approaches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US" i="0" dirty="0"/>
              <a:t>Tools used and action taken by a company, household or community 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Optimization of productive use of natural </a:t>
            </a:r>
            <a:r>
              <a:rPr lang="en-US" i="0" dirty="0" smtClean="0"/>
              <a:t>resources (materials, energy, water)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Minimizing adverse </a:t>
            </a:r>
            <a:r>
              <a:rPr lang="en-US" i="0" dirty="0" smtClean="0"/>
              <a:t>environmental impacts </a:t>
            </a:r>
            <a:r>
              <a:rPr lang="en-US" i="0" dirty="0"/>
              <a:t>of industrial production </a:t>
            </a:r>
            <a:r>
              <a:rPr lang="en-US" i="0" dirty="0" smtClean="0"/>
              <a:t>systems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Reduce risks to people and communities</a:t>
            </a:r>
            <a:endParaRPr lang="en-GB" i="0" dirty="0"/>
          </a:p>
          <a:p>
            <a:pPr lvl="0">
              <a:buClr>
                <a:srgbClr val="0F5494"/>
              </a:buClr>
            </a:pPr>
            <a:r>
              <a:rPr lang="en-US" i="0" dirty="0"/>
              <a:t>Support to local/community development</a:t>
            </a:r>
            <a:endParaRPr lang="en-GB" i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5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25184" cy="936625"/>
          </a:xfrm>
        </p:spPr>
        <p:txBody>
          <a:bodyPr/>
          <a:lstStyle/>
          <a:p>
            <a:pPr marL="0"/>
            <a:r>
              <a:rPr lang="en-GB" sz="2400"/>
              <a:t>From </a:t>
            </a:r>
            <a:r>
              <a:rPr lang="en-GB" sz="2400" smtClean="0"/>
              <a:t>Macro to Micro</a:t>
            </a:r>
            <a:r>
              <a:rPr lang="en-GB" sz="2400"/>
              <a:t>: </a:t>
            </a:r>
            <a:r>
              <a:rPr lang="en-GB" sz="2400" smtClean="0"/>
              <a:t>The Example of Smart </a:t>
            </a:r>
            <a:r>
              <a:rPr lang="en-GB" sz="2400" dirty="0"/>
              <a:t>Power for Environmentally Sound Economic Development (SPEED</a:t>
            </a:r>
            <a:r>
              <a:rPr lang="en-GB" sz="2400" dirty="0" smtClean="0"/>
              <a:t>) in India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518657"/>
              </p:ext>
            </p:extLst>
          </p:nvPr>
        </p:nvGraphicFramePr>
        <p:xfrm>
          <a:off x="755576" y="2924944"/>
          <a:ext cx="4248472" cy="266889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75059"/>
                <a:gridCol w="3273413"/>
              </a:tblGrid>
              <a:tr h="840093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F5494"/>
                          </a:solidFill>
                        </a:rPr>
                        <a:t>Macro</a:t>
                      </a:r>
                      <a:endParaRPr lang="en-GB" dirty="0">
                        <a:solidFill>
                          <a:srgbClr val="0F549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rgbClr val="0F5494"/>
                          </a:solidFill>
                          <a:effectLst/>
                        </a:rPr>
                        <a:t>National framework law/fiscal incentives</a:t>
                      </a:r>
                      <a:endParaRPr lang="en-GB" sz="1800" b="0" kern="1200" dirty="0" smtClean="0">
                        <a:solidFill>
                          <a:srgbClr val="0F5494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fr-CH" b="1" smtClean="0">
                          <a:solidFill>
                            <a:srgbClr val="0F5494"/>
                          </a:solidFill>
                        </a:rPr>
                        <a:t>Meso</a:t>
                      </a:r>
                      <a:endParaRPr lang="en-GB" b="1">
                        <a:solidFill>
                          <a:srgbClr val="0F549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F5494"/>
                          </a:solidFill>
                          <a:effectLst/>
                        </a:rPr>
                        <a:t>Intermediary services</a:t>
                      </a:r>
                      <a:r>
                        <a:rPr lang="en-US" sz="1800" kern="1200" baseline="0" dirty="0" smtClean="0">
                          <a:solidFill>
                            <a:srgbClr val="0F5494"/>
                          </a:solidFill>
                          <a:effectLst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rgbClr val="0F5494"/>
                          </a:solidFill>
                          <a:effectLst/>
                        </a:rPr>
                        <a:t>provided by Development</a:t>
                      </a:r>
                      <a:r>
                        <a:rPr lang="en-US" sz="1800" kern="1200" baseline="0" dirty="0" smtClean="0">
                          <a:solidFill>
                            <a:srgbClr val="0F5494"/>
                          </a:solidFill>
                          <a:effectLst/>
                        </a:rPr>
                        <a:t> Alternatives/TARA</a:t>
                      </a:r>
                      <a:endParaRPr lang="en-GB" sz="1800" kern="1200" dirty="0" smtClean="0">
                        <a:solidFill>
                          <a:srgbClr val="0F5494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fr-CH" b="1" smtClean="0">
                          <a:solidFill>
                            <a:srgbClr val="0F5494"/>
                          </a:solidFill>
                        </a:rPr>
                        <a:t>Micro</a:t>
                      </a:r>
                      <a:endParaRPr lang="en-GB" b="1">
                        <a:solidFill>
                          <a:srgbClr val="0F549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F5494"/>
                          </a:solidFill>
                          <a:effectLst/>
                        </a:rPr>
                        <a:t>Shift from </a:t>
                      </a:r>
                      <a:r>
                        <a:rPr lang="en-US" sz="1800" kern="1200" smtClean="0">
                          <a:solidFill>
                            <a:srgbClr val="0F5494"/>
                          </a:solidFill>
                          <a:effectLst/>
                        </a:rPr>
                        <a:t>diesel generators to </a:t>
                      </a:r>
                      <a:r>
                        <a:rPr lang="en-US" sz="1800" kern="1200" dirty="0" smtClean="0">
                          <a:solidFill>
                            <a:srgbClr val="0F5494"/>
                          </a:solidFill>
                          <a:effectLst/>
                        </a:rPr>
                        <a:t>solar energy by local entrepreneurs</a:t>
                      </a:r>
                      <a:endParaRPr lang="en-GB" sz="1800" kern="1200" dirty="0" smtClean="0">
                        <a:solidFill>
                          <a:srgbClr val="0F5494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934361"/>
            <a:ext cx="3357153" cy="215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52320" y="5096217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SPEED 2010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4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Key Messages of Module 2</a:t>
            </a:r>
            <a:endParaRPr 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348259"/>
            <a:ext cx="8229600" cy="3817045"/>
          </a:xfrm>
        </p:spPr>
        <p:txBody>
          <a:bodyPr/>
          <a:lstStyle/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GB" sz="2000" i="0" dirty="0" smtClean="0"/>
              <a:t>Fostering </a:t>
            </a:r>
            <a:r>
              <a:rPr lang="en-GB" sz="2000" i="0" dirty="0"/>
              <a:t>a green economy requires a policy mix of traditional policy measures coupled with new policies that promote innovative incentive schemes.</a:t>
            </a:r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GB" sz="2000" i="0" dirty="0"/>
              <a:t>Important to target the private sector through smart policies and incentives to </a:t>
            </a:r>
            <a:r>
              <a:rPr lang="en-GB" sz="2000" i="0"/>
              <a:t>trigger </a:t>
            </a:r>
            <a:r>
              <a:rPr lang="en-GB" sz="2000" i="0" smtClean="0"/>
              <a:t>innovation.</a:t>
            </a:r>
            <a:endParaRPr lang="en-GB" sz="2000" i="0" dirty="0"/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GB" sz="2000" i="0" dirty="0" smtClean="0"/>
              <a:t>Measures </a:t>
            </a:r>
            <a:r>
              <a:rPr lang="en-GB" sz="2000" i="0" dirty="0"/>
              <a:t>at the macro-, </a:t>
            </a:r>
            <a:r>
              <a:rPr lang="en-GB" sz="2000" i="0" dirty="0" err="1"/>
              <a:t>meso</a:t>
            </a:r>
            <a:r>
              <a:rPr lang="en-GB" sz="2000" i="0" dirty="0"/>
              <a:t>-, and micro-level are equally important.</a:t>
            </a:r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r>
              <a:rPr lang="en-GB" sz="2000" i="0" dirty="0"/>
              <a:t>Up-scaling micro-level success stories requires diverse action and actors at the </a:t>
            </a:r>
            <a:r>
              <a:rPr lang="en-GB" sz="2000" i="0" dirty="0" err="1"/>
              <a:t>meso</a:t>
            </a:r>
            <a:r>
              <a:rPr lang="en-GB" sz="2000" i="0" dirty="0"/>
              <a:t>- and macro-levels as well as effective policy coordination</a:t>
            </a:r>
            <a:r>
              <a:rPr lang="en-GB" sz="2000" i="0" dirty="0" smtClean="0"/>
              <a:t>.</a:t>
            </a:r>
          </a:p>
          <a:p>
            <a:pPr marL="0" indent="0">
              <a:spcAft>
                <a:spcPts val="1000"/>
              </a:spcAft>
              <a:buClr>
                <a:srgbClr val="0F5494"/>
              </a:buClr>
              <a:buNone/>
            </a:pPr>
            <a:endParaRPr lang="en-GB" sz="2000" i="0" dirty="0"/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endParaRPr lang="en-GB" sz="2000" i="0" dirty="0"/>
          </a:p>
          <a:p>
            <a:pPr lvl="0">
              <a:spcAft>
                <a:spcPts val="1000"/>
              </a:spcAft>
              <a:buClr>
                <a:srgbClr val="0F5494"/>
              </a:buClr>
            </a:pPr>
            <a:endParaRPr lang="en-GB" sz="2000" i="0" dirty="0"/>
          </a:p>
          <a:p>
            <a:pPr>
              <a:spcAft>
                <a:spcPts val="1000"/>
              </a:spcAft>
              <a:buClrTx/>
            </a:pPr>
            <a:endParaRPr lang="en-US" sz="2200" i="0" dirty="0" smtClean="0"/>
          </a:p>
          <a:p>
            <a:pPr>
              <a:spcAft>
                <a:spcPts val="1000"/>
              </a:spcAft>
            </a:pPr>
            <a:endParaRPr lang="en-US" sz="2200" i="0" dirty="0" smtClean="0"/>
          </a:p>
        </p:txBody>
      </p:sp>
    </p:spTree>
    <p:extLst>
      <p:ext uri="{BB962C8B-B14F-4D97-AF65-F5344CB8AC3E}">
        <p14:creationId xmlns:p14="http://schemas.microsoft.com/office/powerpoint/2010/main" val="39046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Discussion Points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2347913"/>
            <a:ext cx="8229600" cy="3529012"/>
          </a:xfrm>
        </p:spPr>
        <p:txBody>
          <a:bodyPr/>
          <a:lstStyle/>
          <a:p>
            <a:pPr lvl="0">
              <a:buClr>
                <a:srgbClr val="0F5494"/>
              </a:buClr>
            </a:pPr>
            <a:r>
              <a:rPr lang="en-GB" sz="2000" i="0"/>
              <a:t>Many green economy policy instruments and measures are new and require technical knowledge and governance capacities. How can these challenges be addressed in a developing country context</a:t>
            </a:r>
            <a:r>
              <a:rPr lang="en-GB" sz="2000" i="0" smtClean="0"/>
              <a:t>?</a:t>
            </a:r>
          </a:p>
          <a:p>
            <a:pPr marL="0" lvl="0" indent="0">
              <a:buClr>
                <a:srgbClr val="0F5494"/>
              </a:buClr>
              <a:buNone/>
            </a:pPr>
            <a:endParaRPr lang="en-GB" sz="2000" i="0"/>
          </a:p>
          <a:p>
            <a:pPr lvl="0">
              <a:buClr>
                <a:srgbClr val="0F5494"/>
              </a:buClr>
            </a:pPr>
            <a:r>
              <a:rPr lang="en-GB" sz="2000" i="0"/>
              <a:t>Why is the role of meso-level institutions so crucial, both in terms of implementation of macro-level reform and up-scaling of micro-level initiatives</a:t>
            </a:r>
            <a:r>
              <a:rPr lang="en-GB" sz="2000" i="0" smtClean="0"/>
              <a:t>?</a:t>
            </a:r>
          </a:p>
          <a:p>
            <a:pPr marL="0" lvl="0" indent="0">
              <a:buClr>
                <a:srgbClr val="0F5494"/>
              </a:buClr>
              <a:buNone/>
            </a:pPr>
            <a:endParaRPr lang="en-GB" sz="2000" i="0"/>
          </a:p>
          <a:p>
            <a:pPr lvl="0">
              <a:buClrTx/>
            </a:pPr>
            <a:r>
              <a:rPr lang="en-GB" sz="2000" i="0"/>
              <a:t>What policies and initiatives are likely to engage and trigger action in the private sector?</a:t>
            </a:r>
          </a:p>
          <a:p>
            <a:pPr>
              <a:buClrTx/>
            </a:pPr>
            <a:endParaRPr lang="en-US" b="0" dirty="0" smtClean="0"/>
          </a:p>
          <a:p>
            <a:pPr>
              <a:buClrTx/>
            </a:pPr>
            <a:endParaRPr lang="en-US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14572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995738" y="3143250"/>
            <a:ext cx="5040312" cy="790575"/>
          </a:xfrm>
        </p:spPr>
        <p:txBody>
          <a:bodyPr/>
          <a:lstStyle/>
          <a:p>
            <a:r>
              <a:rPr lang="en-US" sz="3200" dirty="0" smtClean="0"/>
              <a:t>Green Economy Policy Options and </a:t>
            </a:r>
            <a:r>
              <a:rPr lang="en-US" sz="3200" dirty="0" err="1" smtClean="0"/>
              <a:t>Interlinkages</a:t>
            </a:r>
            <a:r>
              <a:rPr lang="en-US" sz="3200" dirty="0" smtClean="0"/>
              <a:t> </a:t>
            </a:r>
            <a:r>
              <a:rPr lang="en-US" sz="3200" smtClean="0"/>
              <a:t>between Macro-, Meso-, and Micro-Level Action</a:t>
            </a:r>
            <a:endParaRPr lang="en-US" sz="3200" dirty="0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smtClean="0"/>
              <a:t>Module 2: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55750"/>
            <a:ext cx="8229600" cy="936625"/>
          </a:xfrm>
        </p:spPr>
        <p:txBody>
          <a:bodyPr/>
          <a:lstStyle/>
          <a:p>
            <a:pPr indent="-457200" eaLnBrk="1" hangingPunct="1"/>
            <a:r>
              <a:rPr lang="en-US" dirty="0" smtClean="0"/>
              <a:t>Objectives of Module 2: 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8880"/>
            <a:ext cx="8229600" cy="3529013"/>
          </a:xfrm>
        </p:spPr>
        <p:txBody>
          <a:bodyPr/>
          <a:lstStyle/>
          <a:p>
            <a:pPr>
              <a:buClrTx/>
            </a:pPr>
            <a:endParaRPr lang="en-GB" i="0" dirty="0" smtClean="0"/>
          </a:p>
          <a:p>
            <a:pPr>
              <a:buClrTx/>
            </a:pPr>
            <a:r>
              <a:rPr lang="en-GB" i="0" dirty="0" smtClean="0"/>
              <a:t>Provide an introduction to policy options to advance a green economy</a:t>
            </a:r>
          </a:p>
          <a:p>
            <a:pPr>
              <a:buClrTx/>
            </a:pPr>
            <a:r>
              <a:rPr lang="en-GB" i="0" dirty="0" smtClean="0"/>
              <a:t>Explain </a:t>
            </a:r>
            <a:r>
              <a:rPr lang="en-GB" i="0" dirty="0"/>
              <a:t>the role of macro-, </a:t>
            </a:r>
            <a:r>
              <a:rPr lang="en-GB" i="0" dirty="0" err="1"/>
              <a:t>meso</a:t>
            </a:r>
            <a:r>
              <a:rPr lang="en-GB" i="0" dirty="0"/>
              <a:t>-, and micro-level action in advancing a green </a:t>
            </a:r>
            <a:r>
              <a:rPr lang="en-GB" i="0" dirty="0" smtClean="0"/>
              <a:t>economy</a:t>
            </a:r>
          </a:p>
          <a:p>
            <a:pPr>
              <a:buClrTx/>
            </a:pPr>
            <a:r>
              <a:rPr lang="en-GB" i="0" dirty="0" err="1"/>
              <a:t>Analyze</a:t>
            </a:r>
            <a:r>
              <a:rPr lang="en-GB" i="0" dirty="0"/>
              <a:t> the causal linkages between macro-, </a:t>
            </a:r>
            <a:r>
              <a:rPr lang="en-GB" i="0" dirty="0" err="1"/>
              <a:t>meso</a:t>
            </a:r>
            <a:r>
              <a:rPr lang="en-GB" i="0" dirty="0"/>
              <a:t>-, and micro- level action</a:t>
            </a:r>
          </a:p>
          <a:p>
            <a:pPr>
              <a:buClrTx/>
            </a:pPr>
            <a:endParaRPr lang="en-GB" i="0" dirty="0"/>
          </a:p>
          <a:p>
            <a:pPr>
              <a:buClrTx/>
            </a:pPr>
            <a:endParaRPr lang="en-GB" i="0" dirty="0" smtClean="0"/>
          </a:p>
          <a:p>
            <a:pPr>
              <a:buClrTx/>
            </a:pPr>
            <a:endParaRPr lang="en-GB" i="0" dirty="0"/>
          </a:p>
          <a:p>
            <a:pPr marL="0" indent="0">
              <a:buClrTx/>
              <a:buNone/>
            </a:pPr>
            <a:r>
              <a:rPr lang="en-US" i="0" dirty="0" smtClean="0"/>
              <a:t> </a:t>
            </a:r>
          </a:p>
          <a:p>
            <a:pPr eaLnBrk="1" hangingPunct="1">
              <a:buClrTx/>
            </a:pPr>
            <a:endParaRPr lang="en-US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532812" cy="1728787"/>
          </a:xfrm>
        </p:spPr>
        <p:txBody>
          <a:bodyPr/>
          <a:lstStyle/>
          <a:p>
            <a:pPr algn="ctr"/>
            <a:r>
              <a:rPr lang="en-GB" sz="3200" dirty="0" smtClean="0"/>
              <a:t>Innovative Policy Approaches and Tools to Advance a Green Economy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9441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fr-CH" dirty="0" err="1" smtClean="0"/>
              <a:t>Priority</a:t>
            </a:r>
            <a:r>
              <a:rPr lang="fr-CH" dirty="0" smtClean="0"/>
              <a:t> Areas for Green </a:t>
            </a:r>
            <a:r>
              <a:rPr lang="fr-CH" dirty="0" err="1" smtClean="0"/>
              <a:t>Economy</a:t>
            </a:r>
            <a:r>
              <a:rPr lang="fr-CH" dirty="0" smtClean="0"/>
              <a:t> Policy </a:t>
            </a:r>
            <a:r>
              <a:rPr lang="fr-CH" dirty="0" err="1" smtClean="0"/>
              <a:t>Reform</a:t>
            </a:r>
            <a:r>
              <a:rPr lang="fr-CH" dirty="0" smtClean="0"/>
              <a:t> (UNEP 2011)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F5494"/>
              </a:buClr>
            </a:pPr>
            <a:r>
              <a:rPr lang="en-US" sz="2200" i="0" dirty="0"/>
              <a:t>Addressing environmental externalities and </a:t>
            </a:r>
            <a:r>
              <a:rPr lang="en-US" sz="2200" i="0" dirty="0" smtClean="0"/>
              <a:t>existing market </a:t>
            </a:r>
            <a:r>
              <a:rPr lang="en-US" sz="2200" i="0" dirty="0"/>
              <a:t>failures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Limiting government spending in areas that deplete natural capital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Promoting investment and spending in areas that stimulate a green economy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Establishing environmental standards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Establishing social standards and equality measures</a:t>
            </a:r>
            <a:endParaRPr lang="en-GB" sz="2200" i="0" dirty="0"/>
          </a:p>
          <a:p>
            <a:pPr lvl="0">
              <a:buClr>
                <a:srgbClr val="0F5494"/>
              </a:buClr>
            </a:pPr>
            <a:r>
              <a:rPr lang="en-US" sz="2200" i="0" dirty="0"/>
              <a:t>Define fair property and access rights</a:t>
            </a:r>
            <a:endParaRPr lang="en-GB" sz="2200" i="0" dirty="0"/>
          </a:p>
          <a:p>
            <a:pPr>
              <a:buClr>
                <a:srgbClr val="0F5494"/>
              </a:buClr>
            </a:pPr>
            <a:endParaRPr lang="en-GB" sz="2200" i="0" dirty="0"/>
          </a:p>
        </p:txBody>
      </p:sp>
    </p:spTree>
    <p:extLst>
      <p:ext uri="{BB962C8B-B14F-4D97-AF65-F5344CB8AC3E}">
        <p14:creationId xmlns:p14="http://schemas.microsoft.com/office/powerpoint/2010/main" val="6918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US" dirty="0" smtClean="0"/>
              <a:t>The Role of Incentive Based Policy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399"/>
            <a:ext cx="8229600" cy="396096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Positive incentives</a:t>
            </a:r>
            <a:r>
              <a:rPr lang="en-US" b="1" dirty="0"/>
              <a:t>:</a:t>
            </a:r>
            <a:endParaRPr lang="en-GB" b="1" dirty="0"/>
          </a:p>
          <a:p>
            <a:pPr>
              <a:buClr>
                <a:srgbClr val="0F5494"/>
              </a:buClr>
            </a:pPr>
            <a:r>
              <a:rPr lang="en-US" sz="2000" i="0" dirty="0"/>
              <a:t>Direct </a:t>
            </a:r>
            <a:r>
              <a:rPr lang="en-US" sz="2000" i="0" dirty="0" smtClean="0"/>
              <a:t>financial support</a:t>
            </a:r>
            <a:endParaRPr lang="en-GB" sz="2000" i="0" dirty="0"/>
          </a:p>
          <a:p>
            <a:pPr>
              <a:buClr>
                <a:srgbClr val="0F5494"/>
              </a:buClr>
            </a:pPr>
            <a:r>
              <a:rPr lang="en-US" sz="2000" i="0" dirty="0"/>
              <a:t>Sustainable public procurement</a:t>
            </a:r>
            <a:endParaRPr lang="en-GB" sz="2000" i="0" dirty="0"/>
          </a:p>
          <a:p>
            <a:pPr>
              <a:buClr>
                <a:srgbClr val="0F5494"/>
              </a:buClr>
            </a:pPr>
            <a:r>
              <a:rPr lang="en-US" sz="2000" i="0" smtClean="0"/>
              <a:t>Investment/policy </a:t>
            </a:r>
            <a:r>
              <a:rPr lang="en-US" sz="2000" i="0" dirty="0" smtClean="0"/>
              <a:t>stability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… </a:t>
            </a:r>
          </a:p>
          <a:p>
            <a:pPr marL="0" lvl="0" indent="0">
              <a:spcBef>
                <a:spcPts val="1500"/>
              </a:spcBef>
              <a:buNone/>
            </a:pPr>
            <a:r>
              <a:rPr lang="en-US" b="1" dirty="0" smtClean="0"/>
              <a:t>Negative incentives</a:t>
            </a:r>
            <a:r>
              <a:rPr lang="en-US" i="0" dirty="0"/>
              <a:t>:</a:t>
            </a:r>
            <a:endParaRPr lang="en-GB" i="0" dirty="0"/>
          </a:p>
          <a:p>
            <a:pPr>
              <a:buClr>
                <a:srgbClr val="0F5494"/>
              </a:buClr>
            </a:pPr>
            <a:r>
              <a:rPr lang="en-US" sz="2000" i="0" dirty="0"/>
              <a:t>Remove distorting </a:t>
            </a:r>
            <a:r>
              <a:rPr lang="en-US" sz="2000" i="0" dirty="0" smtClean="0"/>
              <a:t>incentives</a:t>
            </a:r>
            <a:endParaRPr lang="en-GB" sz="2000" i="0" dirty="0"/>
          </a:p>
          <a:p>
            <a:pPr>
              <a:buClr>
                <a:srgbClr val="0F5494"/>
              </a:buClr>
            </a:pPr>
            <a:r>
              <a:rPr lang="en-US" sz="2000" i="0" dirty="0"/>
              <a:t>Accurate pricing of environmental </a:t>
            </a:r>
            <a:r>
              <a:rPr lang="en-US" sz="2000" i="0" dirty="0" smtClean="0"/>
              <a:t>costs/benefits</a:t>
            </a:r>
          </a:p>
          <a:p>
            <a:pPr>
              <a:buClr>
                <a:srgbClr val="0F5494"/>
              </a:buClr>
            </a:pPr>
            <a:r>
              <a:rPr lang="fr-CH" sz="2000" i="0" dirty="0" smtClean="0"/>
              <a:t>…</a:t>
            </a:r>
            <a:endParaRPr lang="en-GB" sz="2000" i="0" dirty="0"/>
          </a:p>
          <a:p>
            <a:endParaRPr lang="en-GB" i="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16200000">
            <a:off x="7192004" y="3412317"/>
            <a:ext cx="3267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http://blog.wellnessincentivesplus.com</a:t>
            </a:r>
          </a:p>
        </p:txBody>
      </p:sp>
      <p:pic>
        <p:nvPicPr>
          <p:cNvPr id="1030" name="Picture 6" descr="http://blog.wellnessincentivesplus.com/wp-content/uploads/2012/01/carrot-and-stick-300x3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8356" y="2564904"/>
            <a:ext cx="2689132" cy="268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76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0728"/>
            <a:ext cx="8641208" cy="936625"/>
          </a:xfrm>
        </p:spPr>
        <p:txBody>
          <a:bodyPr/>
          <a:lstStyle/>
          <a:p>
            <a:pPr marL="0"/>
            <a:r>
              <a:rPr lang="en-US" sz="2500" dirty="0" smtClean="0"/>
              <a:t>Policy Matrix for the Greening of the Industries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8244408" y="616530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UNEP, 2013</a:t>
            </a:r>
            <a:endParaRPr lang="en-US" sz="1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28800"/>
            <a:ext cx="7182602" cy="5024138"/>
          </a:xfrm>
        </p:spPr>
      </p:pic>
    </p:spTree>
    <p:extLst>
      <p:ext uri="{BB962C8B-B14F-4D97-AF65-F5344CB8AC3E}">
        <p14:creationId xmlns:p14="http://schemas.microsoft.com/office/powerpoint/2010/main" val="38799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/>
          </p:cNvSpPr>
          <p:nvPr/>
        </p:nvSpPr>
        <p:spPr bwMode="auto">
          <a:xfrm>
            <a:off x="395536" y="1196752"/>
            <a:ext cx="7875804" cy="807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mtClean="0"/>
              <a:t>Examples of Certification Schemes</a:t>
            </a:r>
            <a:endParaRPr lang="en-GB" dirty="0" smtClean="0">
              <a:solidFill>
                <a:srgbClr val="FFC000"/>
              </a:solidFill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9785" y="4685499"/>
            <a:ext cx="1108731" cy="179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" name="Picture 18" descr="ANd9GcSdPPAxNVX-2hgrgtUS-ZA9MBcWKFPoEEaPiLrRZ8aMG2OnSm_YwJFdl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73" y="3005925"/>
            <a:ext cx="962268" cy="113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rainforest-allianc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510" y="2812250"/>
            <a:ext cx="1587812" cy="143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20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260" y="4593424"/>
            <a:ext cx="2069631" cy="2003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ecolabel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82312"/>
            <a:ext cx="1433138" cy="19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ANd9GcT3vk4hGhahWtxqezMPYuXrBjoaCf7PMNuWkICm8abQYXH0A9xvvTNXc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8033" y="2044265"/>
            <a:ext cx="952687" cy="9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 descr="fsc-logo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148" y="2939249"/>
            <a:ext cx="1378385" cy="144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logo-e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417" y="2145499"/>
            <a:ext cx="4270663" cy="57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220px-Energy_Star_log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310" y="4723599"/>
            <a:ext cx="1806821" cy="184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label-ab-agriculture-biologique128637877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836" y="3101175"/>
            <a:ext cx="949950" cy="114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d_blauer-engel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623" y="2886862"/>
            <a:ext cx="1426293" cy="142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126815"/>
            <a:ext cx="750104" cy="81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195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GB" dirty="0"/>
              <a:t>Different National Contexts – Different Choices </a:t>
            </a:r>
            <a:r>
              <a:rPr lang="en-GB" dirty="0" smtClean="0"/>
              <a:t>of Policies</a:t>
            </a:r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308304" y="6021288"/>
            <a:ext cx="1512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mtClean="0"/>
              <a:t>UNEP 2010 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87748"/>
            <a:ext cx="3513072" cy="289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487" y="2787749"/>
            <a:ext cx="3553489" cy="289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</TotalTime>
  <Words>568</Words>
  <Application>Microsoft Office PowerPoint</Application>
  <PresentationFormat>On-screen Show (4:3)</PresentationFormat>
  <Paragraphs>89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Verdana</vt:lpstr>
      <vt:lpstr>Slide_Master</vt:lpstr>
      <vt:lpstr>Introduction to Green Economy</vt:lpstr>
      <vt:lpstr>Green Economy Policy Options and Interlinkages between Macro-, Meso-, and Micro-Level Action</vt:lpstr>
      <vt:lpstr>Objectives of Module 2:   </vt:lpstr>
      <vt:lpstr>PowerPoint Presentation</vt:lpstr>
      <vt:lpstr>Priority Areas for Green Economy Policy Reform (UNEP 2011)</vt:lpstr>
      <vt:lpstr>The Role of Incentive Based Policy Options</vt:lpstr>
      <vt:lpstr>Policy Matrix for the Greening of the Industries</vt:lpstr>
      <vt:lpstr>PowerPoint Presentation</vt:lpstr>
      <vt:lpstr>Different National Contexts – Different Choices of Policies</vt:lpstr>
      <vt:lpstr>Smart Policies and Initiatives to Stimulate Private Sector Action and Green Entrepreneurship</vt:lpstr>
      <vt:lpstr>PowerPoint Presentation</vt:lpstr>
      <vt:lpstr>Defining the Macro-, Meso-, and Micro-Level </vt:lpstr>
      <vt:lpstr>Interlinkages and Causal Links between Macro-, Meso- and Micro-Level Action</vt:lpstr>
      <vt:lpstr>Important Role of Meso-Level Action</vt:lpstr>
      <vt:lpstr>Micro-Level Approaches </vt:lpstr>
      <vt:lpstr>From Macro to Micro: The Example of Smart Power for Environmentally Sound Economic Development (SPEED) in India</vt:lpstr>
      <vt:lpstr>Key Messages of Module 2</vt:lpstr>
      <vt:lpstr>Discussion Points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Katya</cp:lastModifiedBy>
  <cp:revision>199</cp:revision>
  <dcterms:created xsi:type="dcterms:W3CDTF">2011-10-28T10:25:18Z</dcterms:created>
  <dcterms:modified xsi:type="dcterms:W3CDTF">2015-01-16T12:33:35Z</dcterms:modified>
</cp:coreProperties>
</file>